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76" r:id="rId5"/>
    <p:sldId id="275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68" r:id="rId20"/>
    <p:sldId id="256" r:id="rId21"/>
    <p:sldId id="260" r:id="rId2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969696"/>
    <a:srgbClr val="C8C8C8"/>
    <a:srgbClr val="FDD24B"/>
    <a:srgbClr val="0F228B"/>
    <a:srgbClr val="01A0C7"/>
    <a:srgbClr val="FF0000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FE7FD-124B-4C3F-8A31-58B4EC99C0C8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A5675-69F9-46F6-A626-778B959BE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7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Vms</a:t>
            </a:r>
            <a:r>
              <a:rPr lang="zh-CN" altLang="en-US" dirty="0" smtClean="0"/>
              <a:t>数据（</a:t>
            </a:r>
            <a:r>
              <a:rPr lang="zh-CN" altLang="en-US" dirty="0" smtClean="0"/>
              <a:t>为了航海安全</a:t>
            </a:r>
            <a:r>
              <a:rPr lang="zh-CN" altLang="en-US" dirty="0" smtClean="0"/>
              <a:t>），轨迹（</a:t>
            </a:r>
            <a:r>
              <a:rPr lang="zh-CN" altLang="en-US" dirty="0" smtClean="0"/>
              <a:t>还原轨迹，能反馈捕捞作业信息，分析渔业资源变化</a:t>
            </a:r>
            <a:r>
              <a:rPr lang="zh-CN" altLang="en-US" dirty="0" smtClean="0"/>
              <a:t>），主要工作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8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漂流、慢速航线</a:t>
            </a:r>
            <a:r>
              <a:rPr lang="en-US" altLang="zh-CN" dirty="0" smtClean="0"/>
              <a:t>&lt;0.8m/s</a:t>
            </a:r>
            <a:r>
              <a:rPr lang="zh-CN" altLang="en-US" dirty="0" smtClean="0"/>
              <a:t>；捕捞</a:t>
            </a:r>
            <a:r>
              <a:rPr lang="en-US" altLang="zh-CN" dirty="0" smtClean="0"/>
              <a:t>&lt;1.6m/s</a:t>
            </a:r>
            <a:r>
              <a:rPr lang="zh-CN" altLang="en-US" dirty="0" smtClean="0"/>
              <a:t>；航行</a:t>
            </a:r>
            <a:r>
              <a:rPr lang="en-US" altLang="zh-CN" dirty="0" smtClean="0"/>
              <a:t>&gt;1.6m/s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4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png"/><Relationship Id="rId7" Type="http://schemas.microsoft.com/office/2007/relationships/hdphoto" Target="../media/hdphoto7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4.png"/><Relationship Id="rId7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5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7.png"/><Relationship Id="rId7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microsoft.com/office/2007/relationships/hdphoto" Target="../media/hdphoto1.wdp"/><Relationship Id="rId21" Type="http://schemas.openxmlformats.org/officeDocument/2006/relationships/image" Target="../media/image21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17" Type="http://schemas.openxmlformats.org/officeDocument/2006/relationships/image" Target="../media/image18.png"/><Relationship Id="rId2" Type="http://schemas.openxmlformats.org/officeDocument/2006/relationships/image" Target="../media/image9.png"/><Relationship Id="rId16" Type="http://schemas.microsoft.com/office/2007/relationships/hdphoto" Target="../media/hdphoto6.wdp"/><Relationship Id="rId20" Type="http://schemas.microsoft.com/office/2007/relationships/hdphoto" Target="../media/hdphoto7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24" Type="http://schemas.openxmlformats.org/officeDocument/2006/relationships/image" Target="../media/image24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23" Type="http://schemas.openxmlformats.org/officeDocument/2006/relationships/image" Target="../media/image23.png"/><Relationship Id="rId10" Type="http://schemas.microsoft.com/office/2007/relationships/hdphoto" Target="../media/hdphoto3.wdp"/><Relationship Id="rId19" Type="http://schemas.openxmlformats.org/officeDocument/2006/relationships/image" Target="../media/image20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microsoft.com/office/2007/relationships/hdphoto" Target="../media/hdphoto5.wdp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microsoft.com/office/2007/relationships/hdphoto" Target="../media/hdphoto7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915566"/>
            <a:ext cx="1936206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524429" y="915566"/>
            <a:ext cx="619571" cy="1944217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9870" y="34157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en-US" altLang="zh-CN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：甄勇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9870" y="3785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指导老师：洪锋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0090" y="46468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2018.4.13</a:t>
            </a:r>
            <a:endParaRPr lang="zh-CN" altLang="en-US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15566"/>
            <a:ext cx="6588224" cy="194421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28751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基于渔业船舶轨迹数据的海洋捕捞规律挖掘研究与实现</a:t>
            </a:r>
          </a:p>
        </p:txBody>
      </p:sp>
    </p:spTree>
    <p:extLst>
      <p:ext uri="{BB962C8B-B14F-4D97-AF65-F5344CB8AC3E}">
        <p14:creationId xmlns:p14="http://schemas.microsoft.com/office/powerpoint/2010/main" val="41458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71" y="950069"/>
            <a:ext cx="3552825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83" y="2003693"/>
            <a:ext cx="5408637" cy="2486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24" name="矩形 23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681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10" y="902621"/>
            <a:ext cx="5547118" cy="3782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23" name="矩形 22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4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1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1454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38460" y="1363943"/>
            <a:ext cx="3153620" cy="2437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63943"/>
            <a:ext cx="2889167" cy="2437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5" name="矩形 4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443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25" y="1036788"/>
            <a:ext cx="346710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12" y="1347196"/>
            <a:ext cx="3469664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5143320" y="1468838"/>
            <a:ext cx="3223253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" name="组合 7167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11" name="矩形 10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98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9098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80479"/>
            <a:ext cx="3448050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712997" y="2034080"/>
            <a:ext cx="6098532" cy="266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7" name="矩形 6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842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24539" y="1284039"/>
            <a:ext cx="6489831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4" name="矩形 3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56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93" y="950981"/>
            <a:ext cx="4124325" cy="219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10449" y="1520876"/>
            <a:ext cx="5166995" cy="2249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123831" y="2040186"/>
            <a:ext cx="3075249" cy="264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7" name="矩形 6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42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11" y="903868"/>
            <a:ext cx="6551613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14" y="1263908"/>
            <a:ext cx="5469478" cy="3605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8" name="矩形 7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55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966" y="1779662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渔业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船舶捕捞行为识别算法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5966" y="23557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渔业船舶航道识别算法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3525" y="296538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船舶轨迹数据分析系统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350785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519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86" y="560640"/>
            <a:ext cx="1539878" cy="4582860"/>
            <a:chOff x="886" y="560640"/>
            <a:chExt cx="1539878" cy="4582860"/>
          </a:xfrm>
        </p:grpSpPr>
        <p:sp>
          <p:nvSpPr>
            <p:cNvPr id="3" name="矩形 2"/>
            <p:cNvSpPr/>
            <p:nvPr/>
          </p:nvSpPr>
          <p:spPr>
            <a:xfrm>
              <a:off x="886" y="560640"/>
              <a:ext cx="1495451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85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889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8492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3542" y="854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6662" y="555524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录 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11706" y="1203598"/>
            <a:ext cx="4866368" cy="576064"/>
            <a:chOff x="2046484" y="1419891"/>
            <a:chExt cx="4866368" cy="576064"/>
          </a:xfrm>
        </p:grpSpPr>
        <p:grpSp>
          <p:nvGrpSpPr>
            <p:cNvPr id="13" name="组合 12"/>
            <p:cNvGrpSpPr/>
            <p:nvPr/>
          </p:nvGrpSpPr>
          <p:grpSpPr>
            <a:xfrm>
              <a:off x="2046484" y="1419891"/>
              <a:ext cx="4866368" cy="576064"/>
              <a:chOff x="2046484" y="1419891"/>
              <a:chExt cx="4866368" cy="576064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046484" y="1419891"/>
                <a:ext cx="4866368" cy="576064"/>
                <a:chOff x="2051720" y="1491630"/>
                <a:chExt cx="4866368" cy="57606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339752" y="1491630"/>
                  <a:ext cx="4293566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6348548" y="1491852"/>
                  <a:ext cx="569540" cy="569540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0065" y="1463166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06470" y="1851670"/>
            <a:ext cx="4913802" cy="578689"/>
            <a:chOff x="2046484" y="1417266"/>
            <a:chExt cx="4913802" cy="578689"/>
          </a:xfrm>
        </p:grpSpPr>
        <p:grpSp>
          <p:nvGrpSpPr>
            <p:cNvPr id="38" name="组合 37"/>
            <p:cNvGrpSpPr/>
            <p:nvPr/>
          </p:nvGrpSpPr>
          <p:grpSpPr>
            <a:xfrm>
              <a:off x="2046484" y="1417266"/>
              <a:ext cx="4913802" cy="578689"/>
              <a:chOff x="2046484" y="1417266"/>
              <a:chExt cx="4913802" cy="5786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46484" y="1417266"/>
                <a:ext cx="4913802" cy="578689"/>
                <a:chOff x="2051720" y="1489005"/>
                <a:chExt cx="4913802" cy="578689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339753" y="1491630"/>
                  <a:ext cx="4300046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390287" y="1489005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椭圆 4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45300" y="1463166"/>
              <a:ext cx="3889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渔业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船舶捕捞行为识别算法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11706" y="3806772"/>
            <a:ext cx="4870045" cy="576065"/>
            <a:chOff x="2046484" y="1419890"/>
            <a:chExt cx="4870045" cy="576065"/>
          </a:xfrm>
        </p:grpSpPr>
        <p:grpSp>
          <p:nvGrpSpPr>
            <p:cNvPr id="47" name="组合 46"/>
            <p:cNvGrpSpPr/>
            <p:nvPr/>
          </p:nvGrpSpPr>
          <p:grpSpPr>
            <a:xfrm>
              <a:off x="2046484" y="1419890"/>
              <a:ext cx="4870045" cy="576065"/>
              <a:chOff x="2046484" y="1419890"/>
              <a:chExt cx="4870045" cy="57606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046484" y="1419890"/>
                <a:ext cx="4870045" cy="576065"/>
                <a:chOff x="2051720" y="1491629"/>
                <a:chExt cx="4870045" cy="576065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6346530" y="1491629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0065" y="1463166"/>
              <a:ext cx="2597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工作总结与展望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111706" y="2502367"/>
            <a:ext cx="4910964" cy="583497"/>
            <a:chOff x="2046484" y="1419891"/>
            <a:chExt cx="4910964" cy="583497"/>
          </a:xfrm>
        </p:grpSpPr>
        <p:grpSp>
          <p:nvGrpSpPr>
            <p:cNvPr id="31" name="组合 30"/>
            <p:cNvGrpSpPr/>
            <p:nvPr/>
          </p:nvGrpSpPr>
          <p:grpSpPr>
            <a:xfrm>
              <a:off x="2046484" y="1419891"/>
              <a:ext cx="4910964" cy="583497"/>
              <a:chOff x="2046484" y="1419891"/>
              <a:chExt cx="4910964" cy="58349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046484" y="1419891"/>
                <a:ext cx="4910964" cy="583497"/>
                <a:chOff x="2051720" y="1491630"/>
                <a:chExt cx="4910964" cy="583497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6379187" y="1491630"/>
                  <a:ext cx="583497" cy="583497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5300" y="1463166"/>
              <a:ext cx="388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渔业船舶航道识别算法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111706" y="3158699"/>
            <a:ext cx="4870045" cy="576065"/>
            <a:chOff x="2046484" y="1419890"/>
            <a:chExt cx="4870045" cy="576065"/>
          </a:xfrm>
        </p:grpSpPr>
        <p:grpSp>
          <p:nvGrpSpPr>
            <p:cNvPr id="58" name="组合 57"/>
            <p:cNvGrpSpPr/>
            <p:nvPr/>
          </p:nvGrpSpPr>
          <p:grpSpPr>
            <a:xfrm>
              <a:off x="2046484" y="1419890"/>
              <a:ext cx="4870045" cy="576065"/>
              <a:chOff x="2046484" y="1419890"/>
              <a:chExt cx="4870045" cy="576065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046484" y="1419890"/>
                <a:ext cx="4870045" cy="576065"/>
                <a:chOff x="2051720" y="1491629"/>
                <a:chExt cx="4870045" cy="576065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6346530" y="1491629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40065" y="1463166"/>
              <a:ext cx="388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船舶轨迹数据分析系统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932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815" y="2571750"/>
            <a:ext cx="1008112" cy="1584176"/>
          </a:xfrm>
          <a:prstGeom prst="rect">
            <a:avLst/>
          </a:prstGeom>
          <a:solidFill>
            <a:srgbClr val="0F228B"/>
          </a:solidFill>
          <a:ln>
            <a:solidFill>
              <a:srgbClr val="0F2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15</a:t>
            </a:r>
          </a:p>
          <a:p>
            <a:pPr algn="ctr"/>
            <a:r>
              <a:rPr lang="en-US" altLang="zh-CN" dirty="0" smtClean="0"/>
              <a:t>34</a:t>
            </a:r>
          </a:p>
          <a:p>
            <a:pPr algn="ctr"/>
            <a:r>
              <a:rPr lang="en-US" altLang="zh-CN" dirty="0" smtClean="0"/>
              <a:t>139</a:t>
            </a:r>
            <a:endParaRPr lang="zh-CN" altLang="en-US" dirty="0"/>
          </a:p>
        </p:txBody>
      </p:sp>
      <p:pic>
        <p:nvPicPr>
          <p:cNvPr id="1028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8" y="359436"/>
            <a:ext cx="2193452" cy="22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4013" y="2571750"/>
            <a:ext cx="1008112" cy="158417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160</a:t>
            </a:r>
          </a:p>
          <a:p>
            <a:pPr algn="ctr"/>
            <a:r>
              <a:rPr lang="en-US" altLang="zh-CN" dirty="0" smtClean="0"/>
              <a:t>199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6426" y="2571750"/>
            <a:ext cx="1008112" cy="1584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255</a:t>
            </a:r>
          </a:p>
          <a:p>
            <a:pPr algn="ctr"/>
            <a:r>
              <a:rPr lang="en-US" altLang="zh-CN" dirty="0"/>
              <a:t>0</a:t>
            </a:r>
            <a:endParaRPr lang="en-US" altLang="zh-CN" dirty="0" smtClean="0"/>
          </a:p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3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51748" r="35443" b="15332"/>
          <a:stretch/>
        </p:blipFill>
        <p:spPr bwMode="auto">
          <a:xfrm>
            <a:off x="1403648" y="699542"/>
            <a:ext cx="6135369" cy="382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5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70" y="843425"/>
            <a:ext cx="4604944" cy="3456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37150" y="1705708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艘单船拖网渔船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7151" y="1993740"/>
            <a:ext cx="2637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7150" y="2569804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2,595,004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7150" y="285783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平均采样频率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8365" y="4774390"/>
            <a:ext cx="557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数据来自于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温州市海洋渔业安全救助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9512" y="77155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VMS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152" y="1131590"/>
            <a:ext cx="315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包括时间、经纬度、速度、船艏向等字段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32321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算法研究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76" y="3626155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识别捕捞行为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识别渔船航道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815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2553" y="12477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1350" y="162867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容易高估渔船的捕捞行为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1350" y="1998002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不具备海域和船型的通用性</a:t>
            </a:r>
          </a:p>
        </p:txBody>
      </p:sp>
      <p:sp>
        <p:nvSpPr>
          <p:cNvPr id="11" name="矩形 10"/>
          <p:cNvSpPr/>
          <p:nvPr/>
        </p:nvSpPr>
        <p:spPr>
          <a:xfrm>
            <a:off x="1041350" y="393061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训练模型的时间开销较大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2553" y="2914947"/>
            <a:ext cx="236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二、基于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1349" y="3284279"/>
            <a:ext cx="32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需要额外的辅助数据对渔船状态进行标记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69" y="933635"/>
            <a:ext cx="3320843" cy="167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18" y="2809353"/>
            <a:ext cx="2292344" cy="159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9512" y="77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6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:\Users\zhenyong\Documents\GitHub\Dissertation\图片\3-2单穿拖网作业示意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7986"/>
            <a:ext cx="3090666" cy="226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6949" y="36587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单拖</a:t>
            </a:r>
            <a:r>
              <a:rPr lang="zh-CN" altLang="en-US" dirty="0" smtClean="0"/>
              <a:t>渔船的捕捞作业方式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87172" y="39653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同一艘渔船的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512" y="77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22264" y="1574534"/>
            <a:ext cx="3299476" cy="2268931"/>
            <a:chOff x="1722264" y="1574534"/>
            <a:chExt cx="3299476" cy="2268931"/>
          </a:xfrm>
        </p:grpSpPr>
        <p:pic>
          <p:nvPicPr>
            <p:cNvPr id="7" name="图片 6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3"/>
            <a:stretch/>
          </p:blipFill>
          <p:spPr bwMode="auto">
            <a:xfrm>
              <a:off x="1722264" y="1574534"/>
              <a:ext cx="3299476" cy="22689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3990911" y="1636492"/>
              <a:ext cx="571335" cy="4521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3408853" y="2518166"/>
            <a:ext cx="285667" cy="22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13853" y="157453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、航次间轨迹重叠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16202" y="1960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港口定位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79687" y="19609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划分航次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1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148064" y="3088905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训练模型的时间开销较大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0723" y="77155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（一）基于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09" b="75606" l="14985" r="84893">
                        <a14:foregroundMark x1="43364" y1="46931" x2="43364" y2="46931"/>
                        <a14:foregroundMark x1="15535" y1="61793" x2="15535" y2="61793"/>
                        <a14:foregroundMark x1="53028" y1="51292" x2="53028" y2="51292"/>
                        <a14:foregroundMark x1="46606" y1="45396" x2="46606" y2="45396"/>
                        <a14:foregroundMark x1="45566" y1="48304" x2="45566" y2="48304"/>
                        <a14:foregroundMark x1="46728" y1="50081" x2="46728" y2="50081"/>
                        <a14:foregroundMark x1="39266" y1="74717" x2="39266" y2="74717"/>
                        <a14:foregroundMark x1="40061" y1="71244" x2="40061" y2="71244"/>
                        <a14:foregroundMark x1="56942" y1="50565" x2="56942" y2="50565"/>
                        <a14:foregroundMark x1="68440" y1="23829" x2="68440" y2="23829"/>
                        <a14:foregroundMark x1="70642" y1="24717" x2="70642" y2="24717"/>
                        <a14:foregroundMark x1="77554" y1="14297" x2="77554" y2="14297"/>
                        <a14:foregroundMark x1="75229" y1="17286" x2="75229" y2="17286"/>
                        <a14:foregroundMark x1="80550" y1="23506" x2="80550" y2="23506"/>
                        <a14:foregroundMark x1="84343" y1="52989" x2="84343" y2="52989"/>
                        <a14:foregroundMark x1="76147" y1="48869" x2="76147" y2="48869"/>
                        <a14:foregroundMark x1="74801" y1="54200" x2="74801" y2="54200"/>
                        <a14:foregroundMark x1="82630" y1="55412" x2="82630" y2="55412"/>
                        <a14:foregroundMark x1="72355" y1="22779" x2="72355" y2="2277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11501" r="13577" b="22000"/>
          <a:stretch/>
        </p:blipFill>
        <p:spPr>
          <a:xfrm>
            <a:off x="2047381" y="1421470"/>
            <a:ext cx="2658707" cy="1584788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2767461" y="2691223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989417" y="2061840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623" y="1435378"/>
            <a:ext cx="487680" cy="344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39" y="2265370"/>
            <a:ext cx="487680" cy="3445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65" y="2484904"/>
            <a:ext cx="250031" cy="25003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86" y="3853526"/>
            <a:ext cx="664845" cy="398145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81" y="3664969"/>
            <a:ext cx="821570" cy="7936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5332"/>
          <a:stretch/>
        </p:blipFill>
        <p:spPr>
          <a:xfrm>
            <a:off x="4053713" y="3664969"/>
            <a:ext cx="1054606" cy="8186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979520" y="1152514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容易高估渔船的捕捞行为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868" y="3126426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不具备海域和船型的通用性</a:t>
            </a:r>
          </a:p>
        </p:txBody>
      </p:sp>
      <p:sp>
        <p:nvSpPr>
          <p:cNvPr id="17" name="矩形 16"/>
          <p:cNvSpPr/>
          <p:nvPr/>
        </p:nvSpPr>
        <p:spPr>
          <a:xfrm>
            <a:off x="5148064" y="77155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（二）基于模型的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8064" y="1167518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需要额外的辅助数据对渔船状态进行标记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107" y="1954928"/>
            <a:ext cx="677228" cy="6115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08843" y="258484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随船人员记录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51" y="1954928"/>
            <a:ext cx="611505" cy="6115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41597" y="259200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航海日志</a:t>
            </a:r>
          </a:p>
        </p:txBody>
      </p:sp>
      <p:pic>
        <p:nvPicPr>
          <p:cNvPr id="5122" name="Picture 2" descr="C:\Users\zhenyong\Documents\GitHub\Dissertation\答辩\时间.png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838383"/>
              </a:clrFrom>
              <a:clrTo>
                <a:srgbClr val="838383">
                  <a:alpha val="0"/>
                </a:srgbClr>
              </a:clrTo>
            </a:clrChange>
            <a:duotone>
              <a:prstClr val="black"/>
              <a:schemeClr val="tx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42" y="3557629"/>
            <a:ext cx="865467" cy="87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2" name="矩形 1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123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3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2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1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2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2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2314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全部轨迹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9582"/>
            <a:ext cx="3518047" cy="2640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1722264" y="1405882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艘单船拖网渔船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22265" y="1909938"/>
            <a:ext cx="2637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2264" y="2697182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2,595,004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2264" y="321053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平均采样频率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2265" y="4787495"/>
            <a:ext cx="557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数据来自于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温州市海洋渔业安全救助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3"/>
          <a:stretch/>
        </p:blipFill>
        <p:spPr bwMode="auto">
          <a:xfrm>
            <a:off x="5076056" y="1779662"/>
            <a:ext cx="3600400" cy="247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4" name="组合 43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45" name="矩形 44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6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9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1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5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7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016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2"/>
          <a:srcRect t="1216" b="1"/>
          <a:stretch/>
        </p:blipFill>
        <p:spPr bwMode="auto">
          <a:xfrm>
            <a:off x="2132991" y="1015869"/>
            <a:ext cx="4661143" cy="2880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图片 11" descr="C:\Users\zhenyong\Documents\GitHub\Dissertation\图片\2-6 港口分布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/>
          <a:stretch/>
        </p:blipFill>
        <p:spPr bwMode="auto">
          <a:xfrm>
            <a:off x="4463562" y="1796506"/>
            <a:ext cx="3869055" cy="2668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3" name="组合 22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24" name="矩形 23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25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8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2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4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1237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95936" y="1061754"/>
            <a:ext cx="3096344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zh-CN" sz="1100" dirty="0" smtClean="0"/>
              <a:t>01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02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03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04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05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06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07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08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09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10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11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12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13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14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15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16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17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18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19</a:t>
            </a:r>
            <a:r>
              <a:rPr lang="zh-CN" altLang="en-US" sz="1100" dirty="0" smtClean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20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21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22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23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24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25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26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27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28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</a:t>
            </a:r>
            <a:r>
              <a:rPr lang="en-US" altLang="zh-CN" sz="1100" dirty="0"/>
              <a:t>XXXXXXXXXXXXXXXXX</a:t>
            </a:r>
          </a:p>
          <a:p>
            <a:pPr>
              <a:lnSpc>
                <a:spcPts val="900"/>
              </a:lnSpc>
            </a:pPr>
            <a:r>
              <a:rPr lang="en-US" altLang="zh-CN" sz="1100" dirty="0" smtClean="0"/>
              <a:t>29</a:t>
            </a:r>
            <a:r>
              <a:rPr lang="zh-CN" altLang="en-US" sz="1100" dirty="0"/>
              <a:t>、</a:t>
            </a:r>
            <a:r>
              <a:rPr lang="en-US" altLang="zh-CN" sz="1100" dirty="0" smtClean="0"/>
              <a:t>XXXXXXXXXXXXXXXXXXXXXXXXXXXXXXXXXX</a:t>
            </a:r>
          </a:p>
          <a:p>
            <a:pPr algn="ctr">
              <a:lnSpc>
                <a:spcPts val="900"/>
              </a:lnSpc>
            </a:pPr>
            <a:r>
              <a:rPr lang="en-US" altLang="zh-CN" sz="3200" dirty="0" smtClean="0"/>
              <a:t>……</a:t>
            </a:r>
            <a:endParaRPr lang="en-US" altLang="zh-CN" sz="3200" dirty="0"/>
          </a:p>
          <a:p>
            <a:pPr>
              <a:lnSpc>
                <a:spcPts val="900"/>
              </a:lnSpc>
            </a:pPr>
            <a:endParaRPr lang="zh-CN" altLang="en-US" sz="1100" dirty="0"/>
          </a:p>
        </p:txBody>
      </p:sp>
      <p:grpSp>
        <p:nvGrpSpPr>
          <p:cNvPr id="22" name="组合 21"/>
          <p:cNvGrpSpPr/>
          <p:nvPr/>
        </p:nvGrpSpPr>
        <p:grpSpPr>
          <a:xfrm>
            <a:off x="4067944" y="1066300"/>
            <a:ext cx="2880320" cy="369332"/>
            <a:chOff x="4067944" y="920112"/>
            <a:chExt cx="2880320" cy="369332"/>
          </a:xfrm>
        </p:grpSpPr>
        <p:sp>
          <p:nvSpPr>
            <p:cNvPr id="20" name="矩形 19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067944" y="2202996"/>
            <a:ext cx="2880320" cy="369332"/>
            <a:chOff x="4067944" y="920112"/>
            <a:chExt cx="2880320" cy="369332"/>
          </a:xfrm>
        </p:grpSpPr>
        <p:sp>
          <p:nvSpPr>
            <p:cNvPr id="25" name="矩形 24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067944" y="3579840"/>
            <a:ext cx="2880320" cy="369332"/>
            <a:chOff x="4067944" y="920112"/>
            <a:chExt cx="2880320" cy="369332"/>
          </a:xfrm>
        </p:grpSpPr>
        <p:sp>
          <p:nvSpPr>
            <p:cNvPr id="28" name="矩形 27"/>
            <p:cNvSpPr/>
            <p:nvPr/>
          </p:nvSpPr>
          <p:spPr>
            <a:xfrm>
              <a:off x="4067944" y="961785"/>
              <a:ext cx="2880320" cy="303371"/>
            </a:xfrm>
            <a:prstGeom prst="rect">
              <a:avLst/>
            </a:prstGeom>
            <a:solidFill>
              <a:srgbClr val="0F228B"/>
            </a:solidFill>
            <a:ln>
              <a:solidFill>
                <a:srgbClr val="0F22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48064" y="92011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4068595" y="1435632"/>
            <a:ext cx="2880320" cy="787542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48064" y="16447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67944" y="2571777"/>
            <a:ext cx="2880320" cy="1028513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148063" y="29122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航次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067944" y="3946657"/>
            <a:ext cx="2880320" cy="449237"/>
          </a:xfrm>
          <a:prstGeom prst="rect">
            <a:avLst/>
          </a:prstGeom>
          <a:solidFill>
            <a:srgbClr val="FDD24B"/>
          </a:solidFill>
          <a:ln>
            <a:solidFill>
              <a:srgbClr val="FDD2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0" name="组合 49"/>
          <p:cNvGrpSpPr/>
          <p:nvPr/>
        </p:nvGrpSpPr>
        <p:grpSpPr>
          <a:xfrm>
            <a:off x="0" y="560640"/>
            <a:ext cx="1560723" cy="4582860"/>
            <a:chOff x="0" y="560640"/>
            <a:chExt cx="1560723" cy="4582860"/>
          </a:xfrm>
        </p:grpSpPr>
        <p:sp>
          <p:nvSpPr>
            <p:cNvPr id="51" name="矩形 50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2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5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7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9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1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3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7429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/>
      <p:bldP spid="32" grpId="0" animBg="1"/>
      <p:bldP spid="33" grpId="0"/>
      <p:bldP spid="3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804</Words>
  <Application>Microsoft Office PowerPoint</Application>
  <PresentationFormat>全屏显示(16:9)</PresentationFormat>
  <Paragraphs>252</Paragraphs>
  <Slides>21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72</cp:revision>
  <dcterms:modified xsi:type="dcterms:W3CDTF">2018-04-11T12:41:04Z</dcterms:modified>
</cp:coreProperties>
</file>